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sldIdLst>
    <p:sldId id="289" r:id="rId5"/>
    <p:sldId id="256" r:id="rId6"/>
    <p:sldId id="258" r:id="rId7"/>
    <p:sldId id="264" r:id="rId8"/>
    <p:sldId id="263" r:id="rId9"/>
    <p:sldId id="265" r:id="rId10"/>
    <p:sldId id="260" r:id="rId11"/>
    <p:sldId id="259" r:id="rId12"/>
    <p:sldId id="266" r:id="rId13"/>
    <p:sldId id="268" r:id="rId14"/>
    <p:sldId id="267" r:id="rId15"/>
    <p:sldId id="271" r:id="rId16"/>
    <p:sldId id="272" r:id="rId17"/>
    <p:sldId id="273" r:id="rId18"/>
    <p:sldId id="274" r:id="rId19"/>
    <p:sldId id="275" r:id="rId20"/>
    <p:sldId id="284" r:id="rId21"/>
    <p:sldId id="276" r:id="rId22"/>
    <p:sldId id="285" r:id="rId23"/>
    <p:sldId id="280" r:id="rId24"/>
    <p:sldId id="281" r:id="rId25"/>
    <p:sldId id="278" r:id="rId26"/>
    <p:sldId id="283" r:id="rId27"/>
    <p:sldId id="279" r:id="rId28"/>
    <p:sldId id="277" r:id="rId29"/>
    <p:sldId id="287" r:id="rId30"/>
    <p:sldId id="288" r:id="rId31"/>
    <p:sldId id="262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73" clrIdx="0">
    <p:extLst>
      <p:ext uri="{19B8F6BF-5375-455C-9EA6-DF929625EA0E}">
        <p15:presenceInfo xmlns:p15="http://schemas.microsoft.com/office/powerpoint/2012/main" userId="S::urn:spo:anon#eb8c351b48de56694bb8438d917c4948c90a2ebc4cf1fd1bc79e6b9d57edca24::" providerId="AD"/>
      </p:ext>
    </p:extLst>
  </p:cmAuthor>
  <p:cmAuthor id="2" name="Srishti Yadav" initials="SY" lastIdx="19" clrIdx="1">
    <p:extLst>
      <p:ext uri="{19B8F6BF-5375-455C-9EA6-DF929625EA0E}">
        <p15:presenceInfo xmlns:p15="http://schemas.microsoft.com/office/powerpoint/2012/main" userId="S::srishtiy@sfu.ca::be834433-8865-4c7e-8e6f-92eaa3d76f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EB8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B014C7-8578-8984-B327-CD19FF978B43}" v="2" dt="2019-11-27T22:56:56.657"/>
    <p1510:client id="{7EA3285F-9649-484D-A86B-A4B6960BE1F8}" v="6" dt="2019-11-27T23:06:12.425"/>
    <p1510:client id="{F1A3F7F1-28FE-47A9-8B04-656BC7051067}" v="37" dt="2019-11-28T06:08:39.164"/>
    <p1510:client id="{5B003161-A86E-4C5E-A4C3-6C9C97C70C50}" v="7" dt="2019-11-27T23:37:16.109"/>
    <p1510:client id="{16A7AF2A-A782-4E37-B52F-4330844CC20C}" v="2103" dt="2019-11-28T08:26:38.759"/>
    <p1510:client id="{B5579A3C-7AF8-37C3-8A8B-8BB33F65E5CB}" v="46" dt="2019-11-28T05:35:21.034"/>
    <p1510:client id="{6C9405B7-655D-4C39-A8F9-329B5EA45059}" v="64" dt="2019-11-28T08:09:05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878" autoAdjust="0"/>
  </p:normalViewPr>
  <p:slideViewPr>
    <p:cSldViewPr snapToGrid="0">
      <p:cViewPr varScale="1">
        <p:scale>
          <a:sx n="47" d="100"/>
          <a:sy n="47" d="100"/>
        </p:scale>
        <p:origin x="3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10ED0-3241-4E21-B21F-0885F65DA19E}" type="datetimeFigureOut">
              <a:rPr lang="en-US" smtClean="0"/>
              <a:t>12/1/2019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35AB7-2C30-4EF2-B1C7-42D6DDF4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8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4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52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71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hidden.</a:t>
            </a:r>
          </a:p>
          <a:p>
            <a:r>
              <a:rPr lang="en-US" dirty="0"/>
              <a:t>Will only be shown during Q&amp;A 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86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13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1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9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03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1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99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35AB7-2C30-4EF2-B1C7-42D6DDF437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1EEB-CAB1-4925-8436-772B6F22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17418-5A54-4791-876D-9D2385C22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CAA48-0EDD-4A3D-AB33-75EC2063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704B-4630-4828-B15B-4804F2AB116D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3551-FFE2-4292-8C39-7CA1A971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85B0-2D21-493B-B466-EA16CCE9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4073-FFA7-4280-89A8-E2EE4C28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68B95-37EC-4F48-A1E4-553DC305F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B0DA-BCA2-4C09-AA2C-3EC4FE6F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1169-1CEE-456A-9CA7-28DDCC4FC0BC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2625-CFE9-447B-820C-CF2A925A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D56E-F529-4221-B2F0-545D769F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E3F67-3D85-4614-B68C-E06AD11B22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C46D3-5EA2-4DEA-8A17-E3CDC1189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8EC6-0BF8-4B23-A15D-292208A2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D5C18-25FF-4960-9226-DCF21D1CED39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6423F-27C4-427A-959C-EAE4B8A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3B7B9-E4F0-417A-BF92-66C37ABB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3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D967-2380-4029-A49E-852E084B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E135-CFF2-4016-9C96-53C57EBA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87E1A-8CF3-43EA-A890-B73365A7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8F0A-BEF2-42D8-96C2-6BBE5A90C5D0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8F6EF-7918-40A4-A714-2837573B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7DD3-BABD-4B24-BDD0-E9041B52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8F1C-845C-4986-AEA2-4946D555D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86BB0-11B0-4C44-955B-ECFB1DE1B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D838-D139-44A1-B7BC-91A44F230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49BE-6429-44E2-B8A5-922849EFE926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6EE1B-EF11-457F-A579-4EA5C54EA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2E810-D3FA-4BB0-A124-DB295535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2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7FAE-D846-4264-A799-45B27B23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CEFD-498A-462C-92A5-E35FADB50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AD7F3-38B5-4BD1-9771-95F660FB3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F4B13-3CFD-4926-9112-77EF1346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8D56A-43C7-4FA3-9616-06D703E55A70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C2BFF-6E37-407D-8B6A-EB38CF26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599C-189E-46E8-9C7D-F005483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2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2895-EAC4-47D7-A687-6829CFF4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FEC04-8235-4563-A82E-573443877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249EE-CF6A-45FE-BA0B-837D75A81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B3F99-1E04-4858-9D7A-919E40C17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0CAD2C-D7C0-4868-B53D-86E1A210E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68E6C-0F20-4F29-8CD1-E9234B04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67D6-2E14-4535-ACD4-80A125F20EE0}" type="datetime1">
              <a:rPr lang="en-US" smtClean="0"/>
              <a:t>12/1/2019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21DF1-D1A8-451B-A5C0-B9BF72C6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33D8EC-667C-4A9C-BF0B-DA5C9AF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8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F0D5-41A9-4E54-9B96-81AE4E3A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862DC-22B7-4C6D-AE68-C40D634D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8FD1-4E66-4291-A75E-795F9E26B27F}" type="datetime1">
              <a:rPr lang="en-US" smtClean="0"/>
              <a:t>12/1/2019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B4965-C48B-40E9-B5A4-2F0B0C66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1A6CF-23B7-4777-AC1C-51C63AB5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CB04E-72B7-469B-922B-A26E3DA1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5C4D-521C-4F4D-95D3-136519E4534B}" type="datetime1">
              <a:rPr lang="en-US" smtClean="0"/>
              <a:t>12/1/2019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EFDE9-BD73-42C8-B4C1-769496BF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16613-8F3C-4059-9338-A001B408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0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F7A2-0922-4AE5-873D-235ED57B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E827-1CF6-4D38-AA61-2467B061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53539-7531-4543-BFCB-8E65062F2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B22B-99DD-44A7-91C6-5BAADC0C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C711-9114-439A-BB9D-72AE8CFA120F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60334-5538-43CB-80D1-BCDD1CB0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E3D1F-D621-4C00-9301-2FEE7317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1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45B2-B5C1-40FC-BAF5-BA42D431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EE5CF-D237-4087-93FF-C48AE652F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7A3A0-DDBF-4142-9EAE-4B9547DC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B763C-135C-462E-B1ED-E809E772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00DB-CDA4-4607-90AD-02076E1808BA}" type="datetime1">
              <a:rPr lang="en-US" smtClean="0"/>
              <a:t>12/1/2019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ADD1C-7460-42D9-8C41-50A1D89C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9F927-2F47-40A0-99E4-9941D207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54AE0-624F-4AD8-84D6-AD1CADBB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3502-2E0B-4B0D-BC96-3EB9CFF6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B61F-4C91-4617-8779-BFE916BAF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191D-D9B1-4E3D-A66B-001C2B993A39}" type="datetime1">
              <a:rPr lang="en-US" smtClean="0"/>
              <a:t>12/1/2019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E61FA-0EBB-4D0C-8676-0E6DB9944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                    Twitter: @_srishtiyadav                            LinkedIn: </a:t>
            </a:r>
            <a:r>
              <a:rPr lang="en-US" err="1"/>
              <a:t>srishti-yadav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A190-0D6F-4BFD-9403-55092E50B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D33DF-45E9-42E0-BB17-C415E5A76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ter.im/tensorflow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urcecities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rishti-yadav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opensourcecities" TargetMode="External"/><Relationship Id="rId4" Type="http://schemas.openxmlformats.org/officeDocument/2006/relationships/hyperlink" Target="https://twitter.com/_srishtiyadav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3" Type="http://schemas.openxmlformats.org/officeDocument/2006/relationships/image" Target="../media/image22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tensorflo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FF3F-80DE-4CD3-9383-B45B860D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VIEWER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4DCCB-ABF3-4E9B-8558-970AE721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1" y="3151188"/>
            <a:ext cx="10271078" cy="113593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PLEASE VIEW THE SLIDES IN SLIDESHOW MODE TO BENEFIT FROM THE ANIMATIONS ADDED TO THE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6D53-15DC-4DB5-8B0A-A9D28792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F7EA-E355-476C-B4C1-2B266173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Gitter</a:t>
            </a:r>
            <a: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Chat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6F014-BF43-4E5F-A55B-BE99B6DF7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4227"/>
            <a:ext cx="10707477" cy="503864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Rooms: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https://gitter.im/tensorflow/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good place to start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Good place to ask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smaller questions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interesting conversations: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Perfect place to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 relations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other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contributors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the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maintainers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E488-08A9-44E1-9D5F-8DF746EB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ACD1F-3C37-47A0-93E0-E7032CA4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11" y="4927220"/>
            <a:ext cx="4588126" cy="1297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E7E39-FD3F-4ACD-8C8E-4DFB7F160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30" y="2210705"/>
            <a:ext cx="4308897" cy="21273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5ABFD83-7814-4819-BAB4-82104571FDCF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2E728E-6434-4FF9-8A06-7708A3075C2A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34971D-406A-4C66-9671-D90B6F1BB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FCBE61-3BCA-4673-AA79-8D8DC4BB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8F8A00-989E-4A02-9E8A-508493BEF62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E1517E-C9AF-45EC-A2EB-D813120BB4C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4E3AE-E6D0-4515-90C2-21B5564C7D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326" y="2210705"/>
            <a:ext cx="3715765" cy="21273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C7896-C14B-494E-8506-BB8AE7554EBB}"/>
              </a:ext>
            </a:extLst>
          </p:cNvPr>
          <p:cNvSpPr/>
          <p:nvPr/>
        </p:nvSpPr>
        <p:spPr>
          <a:xfrm>
            <a:off x="2115240" y="3139807"/>
            <a:ext cx="1068636" cy="28919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8E822-4DC6-4C2B-B716-1B31159D6303}"/>
              </a:ext>
            </a:extLst>
          </p:cNvPr>
          <p:cNvSpPr/>
          <p:nvPr/>
        </p:nvSpPr>
        <p:spPr>
          <a:xfrm>
            <a:off x="7026927" y="2210705"/>
            <a:ext cx="1068636" cy="28919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E5A8F4-AF1B-4D71-9E0D-43A7DB5073E0}"/>
              </a:ext>
            </a:extLst>
          </p:cNvPr>
          <p:cNvSpPr/>
          <p:nvPr/>
        </p:nvSpPr>
        <p:spPr>
          <a:xfrm>
            <a:off x="7026927" y="2730722"/>
            <a:ext cx="1068636" cy="289194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8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B1D8-B51A-47A0-A37B-BA9FE350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D1A457-14BF-4839-A417-1D1C938B2DD6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03EBE7-2554-4A9A-B8F2-63FDC29BE279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448000-5BC2-4AAD-8094-9E234F466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0A2451-2059-4142-BB87-7CFD08A2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A87320-0679-4553-89C6-A4B0712DE9C8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9593D4-64E2-49AC-940E-C945EE44556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81A0D45-C048-42B0-BD69-FE9EFB76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92" y="1682414"/>
            <a:ext cx="8683554" cy="4329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11EBD7-DF38-4470-8B61-F0513EE33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753" y="1970469"/>
            <a:ext cx="6942672" cy="404154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DBB1F46-4F79-4BC2-B2AE-B77BCD1D0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35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CHECKOUT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OF THE CONTRIBUTIONS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D86C-05C6-40E3-A860-746C2557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 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CONTRIBUTING?</a:t>
            </a:r>
            <a:b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 contributor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41A4-CA9B-4D0B-8A09-346E727B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1D53AC-750B-483A-8980-5B3FE599F859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9813FE-74DC-49B2-A934-679E26131587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E796CF-8027-4D80-9DEE-C03D5B6C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871B7F-0769-4F94-9C22-28297B607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6B5DAB-3142-4342-93BC-4F96D2228844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35213C-2323-445D-AA31-83E4B4D7A49D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AAFD40-DB51-4638-A5AB-64482F789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85815"/>
            <a:ext cx="47250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A1D0D-D3C6-44C8-A974-D15D3C8F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87" y="2209614"/>
            <a:ext cx="5901335" cy="35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E5C3-C5D1-44A0-8FA1-0BD48871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TYPICAL 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WORKFLOW FOR YOUR FIRST PR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B5301-B78E-40ED-A101-5AB67946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EDE827-FDD4-4F21-925A-AE78F4F28F4C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0EC4E3-5042-4E2F-86E4-2801F2A59A14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07CE83-44C6-4D4A-8F22-F075E3553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7431E8-AC15-4395-8B0B-15BB95DEC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8C55CE-6BEF-4DC4-98DA-90B319BACB3B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8FA89E-A54F-413D-94C1-E56B46AD6D44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77CFA37-944C-4533-9C04-A5A905ECEF82}"/>
              </a:ext>
            </a:extLst>
          </p:cNvPr>
          <p:cNvSpPr/>
          <p:nvPr/>
        </p:nvSpPr>
        <p:spPr>
          <a:xfrm>
            <a:off x="325121" y="2957631"/>
            <a:ext cx="2854960" cy="132556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1.) Find an issue that others have raised and propose a fix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2.) Find out an issue ourselves and propose a fix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C857144-DE79-45E3-AF41-8A3C13DC1C7E}"/>
              </a:ext>
            </a:extLst>
          </p:cNvPr>
          <p:cNvGrpSpPr/>
          <p:nvPr/>
        </p:nvGrpSpPr>
        <p:grpSpPr>
          <a:xfrm>
            <a:off x="175684" y="2048719"/>
            <a:ext cx="3817570" cy="707772"/>
            <a:chOff x="354197" y="4437461"/>
            <a:chExt cx="3817570" cy="7077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B5DC31-1D1F-4DFE-9295-0D8FB98426BA}"/>
                </a:ext>
              </a:extLst>
            </p:cNvPr>
            <p:cNvSpPr/>
            <p:nvPr/>
          </p:nvSpPr>
          <p:spPr>
            <a:xfrm>
              <a:off x="1529081" y="4437461"/>
              <a:ext cx="1001342" cy="67208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400">
                  <a:solidFill>
                    <a:schemeClr val="tx1"/>
                  </a:solidFill>
                </a:rPr>
                <a:t>API symbol review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D4E19A-24D0-4762-BC92-12C6BD03694A}"/>
                </a:ext>
              </a:extLst>
            </p:cNvPr>
            <p:cNvSpPr/>
            <p:nvPr/>
          </p:nvSpPr>
          <p:spPr>
            <a:xfrm>
              <a:off x="354197" y="4445522"/>
              <a:ext cx="986923" cy="66402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400">
                  <a:solidFill>
                    <a:schemeClr val="tx1"/>
                  </a:solidFill>
                </a:rPr>
                <a:t>Code fixes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478106-6563-4F61-A67F-4FFDEF9B1125}"/>
                </a:ext>
              </a:extLst>
            </p:cNvPr>
            <p:cNvSpPr/>
            <p:nvPr/>
          </p:nvSpPr>
          <p:spPr>
            <a:xfrm>
              <a:off x="2783838" y="4481204"/>
              <a:ext cx="1387929" cy="66402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400">
                  <a:solidFill>
                    <a:schemeClr val="tx1"/>
                  </a:solidFill>
                </a:rPr>
                <a:t>Other documentation issue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B4DAC-675D-4908-AACB-36AA556C4719}"/>
              </a:ext>
            </a:extLst>
          </p:cNvPr>
          <p:cNvSpPr/>
          <p:nvPr/>
        </p:nvSpPr>
        <p:spPr>
          <a:xfrm>
            <a:off x="3469640" y="3158265"/>
            <a:ext cx="1605280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Forking the repo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C27536-A245-41F4-9D15-E2A589BE1B6A}"/>
              </a:ext>
            </a:extLst>
          </p:cNvPr>
          <p:cNvSpPr/>
          <p:nvPr/>
        </p:nvSpPr>
        <p:spPr>
          <a:xfrm>
            <a:off x="9103822" y="3270968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Locate</a:t>
            </a:r>
            <a:r>
              <a:rPr lang="en-US" sz="1600" dirty="0">
                <a:solidFill>
                  <a:schemeClr val="tx1"/>
                </a:solidFill>
              </a:rPr>
              <a:t> the file which needs fixing in your forked repo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4426C6-9A8F-43C0-9136-8FAD45968AC2}"/>
              </a:ext>
            </a:extLst>
          </p:cNvPr>
          <p:cNvSpPr/>
          <p:nvPr/>
        </p:nvSpPr>
        <p:spPr>
          <a:xfrm>
            <a:off x="5334461" y="3394010"/>
            <a:ext cx="1605280" cy="546101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Create a new branch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EC7F21-5F04-49A8-A98A-5689FF544CBE}"/>
              </a:ext>
            </a:extLst>
          </p:cNvPr>
          <p:cNvSpPr/>
          <p:nvPr/>
        </p:nvSpPr>
        <p:spPr>
          <a:xfrm>
            <a:off x="7208983" y="3293023"/>
            <a:ext cx="1605280" cy="821397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Clone the forked repo on your local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B7D1C-96DB-48C5-B009-53FAB777A995}"/>
              </a:ext>
            </a:extLst>
          </p:cNvPr>
          <p:cNvSpPr/>
          <p:nvPr/>
        </p:nvSpPr>
        <p:spPr>
          <a:xfrm>
            <a:off x="8968397" y="4948155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Edit the file using your favorite text editor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078BC-87A9-48F3-95C4-B7FB0DF544F0}"/>
              </a:ext>
            </a:extLst>
          </p:cNvPr>
          <p:cNvSpPr/>
          <p:nvPr/>
        </p:nvSpPr>
        <p:spPr>
          <a:xfrm>
            <a:off x="6855461" y="4969366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Save + Commit + Push to your repo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E4BAA-5B7A-4DA7-ADAD-AE16EC05CC1F}"/>
              </a:ext>
            </a:extLst>
          </p:cNvPr>
          <p:cNvSpPr/>
          <p:nvPr/>
        </p:nvSpPr>
        <p:spPr>
          <a:xfrm>
            <a:off x="4790267" y="4961326"/>
            <a:ext cx="1798318" cy="88814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File a Pull Request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A9B286-A252-439C-B055-C68135DD60B6}"/>
              </a:ext>
            </a:extLst>
          </p:cNvPr>
          <p:cNvSpPr/>
          <p:nvPr/>
        </p:nvSpPr>
        <p:spPr>
          <a:xfrm>
            <a:off x="3190239" y="3468494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26854A8-8095-421A-AF55-4775C183639A}"/>
              </a:ext>
            </a:extLst>
          </p:cNvPr>
          <p:cNvSpPr/>
          <p:nvPr/>
        </p:nvSpPr>
        <p:spPr>
          <a:xfrm>
            <a:off x="5057143" y="3447356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A5BA028-610E-473E-B0BC-EB8EDEC604F3}"/>
              </a:ext>
            </a:extLst>
          </p:cNvPr>
          <p:cNvSpPr/>
          <p:nvPr/>
        </p:nvSpPr>
        <p:spPr>
          <a:xfrm>
            <a:off x="6939741" y="3468494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30E909D-7B36-4FD3-8AF6-F5DB1C2879F9}"/>
              </a:ext>
            </a:extLst>
          </p:cNvPr>
          <p:cNvSpPr/>
          <p:nvPr/>
        </p:nvSpPr>
        <p:spPr>
          <a:xfrm>
            <a:off x="8848915" y="3460273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E86F822-69DE-45C6-92C9-3B0D3EADE7E0}"/>
              </a:ext>
            </a:extLst>
          </p:cNvPr>
          <p:cNvSpPr/>
          <p:nvPr/>
        </p:nvSpPr>
        <p:spPr>
          <a:xfrm rot="10800000">
            <a:off x="8704702" y="5244139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3079362-9D8B-40CC-A9B0-330BF2E29F4F}"/>
              </a:ext>
            </a:extLst>
          </p:cNvPr>
          <p:cNvSpPr/>
          <p:nvPr/>
        </p:nvSpPr>
        <p:spPr>
          <a:xfrm rot="10800000">
            <a:off x="6588586" y="5244139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5DA5BB9-0FBA-49D4-9FEE-5B068AD12939}"/>
              </a:ext>
            </a:extLst>
          </p:cNvPr>
          <p:cNvSpPr/>
          <p:nvPr/>
        </p:nvSpPr>
        <p:spPr>
          <a:xfrm rot="5400000">
            <a:off x="9472599" y="4420227"/>
            <a:ext cx="789042" cy="266813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436950A-3856-4956-8BEA-DE0A50D23DEA}"/>
              </a:ext>
            </a:extLst>
          </p:cNvPr>
          <p:cNvSpPr/>
          <p:nvPr/>
        </p:nvSpPr>
        <p:spPr>
          <a:xfrm rot="16200000">
            <a:off x="2773404" y="2707568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6A47F85-0933-4508-9D98-884834778618}"/>
              </a:ext>
            </a:extLst>
          </p:cNvPr>
          <p:cNvSpPr/>
          <p:nvPr/>
        </p:nvSpPr>
        <p:spPr>
          <a:xfrm rot="16200000">
            <a:off x="1615503" y="2673062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2B8B92-6F01-4DEF-94D4-904C251E4D16}"/>
              </a:ext>
            </a:extLst>
          </p:cNvPr>
          <p:cNvSpPr/>
          <p:nvPr/>
        </p:nvSpPr>
        <p:spPr>
          <a:xfrm rot="16200000">
            <a:off x="626460" y="2707568"/>
            <a:ext cx="269242" cy="267684"/>
          </a:xfrm>
          <a:prstGeom prst="rightArrow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8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02AF4-6154-4C71-A360-12BE80E9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z="1100" smtClean="0"/>
              <a:t>14</a:t>
            </a:fld>
            <a:endParaRPr lang="en-US" sz="110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594A9C47-52DF-42C0-BEE0-FE43855417D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ED33DF-45E9-42E0-BB17-C415E5A767B8}" type="slidenum">
              <a:rPr lang="en-US" sz="1100" smtClean="0"/>
              <a:pPr/>
              <a:t>14</a:t>
            </a:fld>
            <a:endParaRPr lang="en-US" sz="11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0BD42F-93A9-4B89-A0A0-F795D38B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411" y="2184238"/>
            <a:ext cx="7848581" cy="361909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5A562A7-F0D8-40E9-9900-8AB3AAFAC5DD}"/>
              </a:ext>
            </a:extLst>
          </p:cNvPr>
          <p:cNvGrpSpPr/>
          <p:nvPr/>
        </p:nvGrpSpPr>
        <p:grpSpPr>
          <a:xfrm>
            <a:off x="248647" y="487352"/>
            <a:ext cx="2107347" cy="1685489"/>
            <a:chOff x="256831" y="559870"/>
            <a:chExt cx="2107347" cy="16854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5D89E-7F84-4BAE-B489-C0DF181EAD50}"/>
                </a:ext>
              </a:extLst>
            </p:cNvPr>
            <p:cNvSpPr/>
            <p:nvPr/>
          </p:nvSpPr>
          <p:spPr>
            <a:xfrm>
              <a:off x="256831" y="559870"/>
              <a:ext cx="1856449" cy="1685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1.) Find an issue that others have raised and propose a fix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2.) Find out an issue ourselves and propose a fix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BC1F4A32-66FA-4577-A1FC-F6237FEBC33A}"/>
                </a:ext>
              </a:extLst>
            </p:cNvPr>
            <p:cNvSpPr/>
            <p:nvPr/>
          </p:nvSpPr>
          <p:spPr>
            <a:xfrm>
              <a:off x="2121462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70F34-96A6-4E8A-A3DD-06774D6FEB3D}"/>
              </a:ext>
            </a:extLst>
          </p:cNvPr>
          <p:cNvGrpSpPr/>
          <p:nvPr/>
        </p:nvGrpSpPr>
        <p:grpSpPr>
          <a:xfrm>
            <a:off x="2362172" y="789486"/>
            <a:ext cx="1258724" cy="888143"/>
            <a:chOff x="2372360" y="831625"/>
            <a:chExt cx="1258724" cy="888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23EB9B-4746-49A2-9F6C-AA47DA6D5B7E}"/>
                </a:ext>
              </a:extLst>
            </p:cNvPr>
            <p:cNvSpPr/>
            <p:nvPr/>
          </p:nvSpPr>
          <p:spPr>
            <a:xfrm>
              <a:off x="2372360" y="831625"/>
              <a:ext cx="960120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Forking the repo in your repository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37D9C42-E10D-4222-B3DE-09C4267C988D}"/>
                </a:ext>
              </a:extLst>
            </p:cNvPr>
            <p:cNvSpPr/>
            <p:nvPr/>
          </p:nvSpPr>
          <p:spPr>
            <a:xfrm>
              <a:off x="3388368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313AE2-C005-494F-86B2-7C86E6B7C961}"/>
              </a:ext>
            </a:extLst>
          </p:cNvPr>
          <p:cNvGrpSpPr/>
          <p:nvPr/>
        </p:nvGrpSpPr>
        <p:grpSpPr>
          <a:xfrm>
            <a:off x="3677405" y="903714"/>
            <a:ext cx="1071498" cy="717120"/>
            <a:chOff x="3677405" y="903714"/>
            <a:chExt cx="1071498" cy="7171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4E5766-EFBC-4A46-AD34-9F352E28CBF8}"/>
                </a:ext>
              </a:extLst>
            </p:cNvPr>
            <p:cNvSpPr/>
            <p:nvPr/>
          </p:nvSpPr>
          <p:spPr>
            <a:xfrm>
              <a:off x="3677405" y="903714"/>
              <a:ext cx="822960" cy="717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Create a new branch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FA9DEC85-13B8-4993-BB8E-3C9BF125046A}"/>
                </a:ext>
              </a:extLst>
            </p:cNvPr>
            <p:cNvSpPr/>
            <p:nvPr/>
          </p:nvSpPr>
          <p:spPr>
            <a:xfrm>
              <a:off x="4506187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0F7B26A-57C0-491F-8890-954FA074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0" y="2739536"/>
            <a:ext cx="9086902" cy="18223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8340DE4-2374-44FF-BA77-90879D7884B5}"/>
              </a:ext>
            </a:extLst>
          </p:cNvPr>
          <p:cNvSpPr/>
          <p:nvPr/>
        </p:nvSpPr>
        <p:spPr>
          <a:xfrm>
            <a:off x="9305606" y="2865979"/>
            <a:ext cx="1186181" cy="463462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31B550-7845-4EA1-8134-582C7CDC8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63" y="2495302"/>
            <a:ext cx="9759290" cy="18223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6E451D-3FFC-4197-818A-AB51F8233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3" y="2391286"/>
            <a:ext cx="8379869" cy="35101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401B129-BC9B-43D6-8FAE-D4B17291BF82}"/>
              </a:ext>
            </a:extLst>
          </p:cNvPr>
          <p:cNvSpPr/>
          <p:nvPr/>
        </p:nvSpPr>
        <p:spPr>
          <a:xfrm>
            <a:off x="2691977" y="4726149"/>
            <a:ext cx="2493481" cy="1061146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E574BC-9BEA-4A49-9ED5-5F16EF067BC2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2D1599-EB4D-4D25-B2C1-6E3F337802D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ED8E5D-CB05-4C44-88E3-25959653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DF5F2D4-B7EF-4FB9-A1F7-2BA279255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2F2986-9765-4B00-B148-5AE276BD3EE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FC4CA0-56AE-477D-9766-E9A126EEAA03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9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2CA7-5AAE-440B-90FB-0A97D374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62E432-D3B1-4E72-A59D-3AF808160110}"/>
              </a:ext>
            </a:extLst>
          </p:cNvPr>
          <p:cNvGrpSpPr/>
          <p:nvPr/>
        </p:nvGrpSpPr>
        <p:grpSpPr>
          <a:xfrm>
            <a:off x="4748903" y="827423"/>
            <a:ext cx="1431548" cy="821397"/>
            <a:chOff x="4763513" y="864996"/>
            <a:chExt cx="1431548" cy="8213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F5273E-76A9-4FEC-A28A-E369A0ED9DB5}"/>
                </a:ext>
              </a:extLst>
            </p:cNvPr>
            <p:cNvSpPr/>
            <p:nvPr/>
          </p:nvSpPr>
          <p:spPr>
            <a:xfrm>
              <a:off x="4763513" y="864996"/>
              <a:ext cx="1168400" cy="821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Clone the repo on your local system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E6195C3-FE1D-4A75-868F-8A8DEA5E2177}"/>
                </a:ext>
              </a:extLst>
            </p:cNvPr>
            <p:cNvSpPr/>
            <p:nvPr/>
          </p:nvSpPr>
          <p:spPr>
            <a:xfrm>
              <a:off x="5952345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3D97450-5A02-4D23-8FAE-FE901ADA0CC4}"/>
              </a:ext>
            </a:extLst>
          </p:cNvPr>
          <p:cNvGrpSpPr/>
          <p:nvPr/>
        </p:nvGrpSpPr>
        <p:grpSpPr>
          <a:xfrm>
            <a:off x="6286406" y="710075"/>
            <a:ext cx="1410601" cy="1131237"/>
            <a:chOff x="6286406" y="710075"/>
            <a:chExt cx="1410601" cy="11312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B97309-666D-4397-B9D5-48B39233B85E}"/>
                </a:ext>
              </a:extLst>
            </p:cNvPr>
            <p:cNvSpPr/>
            <p:nvPr/>
          </p:nvSpPr>
          <p:spPr>
            <a:xfrm>
              <a:off x="6286406" y="710075"/>
              <a:ext cx="1186181" cy="1131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Locating the file which needs fixing in your forked repo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4D596BB-D396-48F7-8BBF-D425270ED423}"/>
                </a:ext>
              </a:extLst>
            </p:cNvPr>
            <p:cNvSpPr/>
            <p:nvPr/>
          </p:nvSpPr>
          <p:spPr>
            <a:xfrm>
              <a:off x="745429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28D884-8FEF-4686-B1BF-B78BFBC191EC}"/>
              </a:ext>
            </a:extLst>
          </p:cNvPr>
          <p:cNvGrpSpPr/>
          <p:nvPr/>
        </p:nvGrpSpPr>
        <p:grpSpPr>
          <a:xfrm>
            <a:off x="7723485" y="789487"/>
            <a:ext cx="1396795" cy="888143"/>
            <a:chOff x="7723485" y="789487"/>
            <a:chExt cx="1396795" cy="8881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4F6CFD-6137-4120-BB6A-FF63EB908B4B}"/>
                </a:ext>
              </a:extLst>
            </p:cNvPr>
            <p:cNvSpPr/>
            <p:nvPr/>
          </p:nvSpPr>
          <p:spPr>
            <a:xfrm>
              <a:off x="7723485" y="789487"/>
              <a:ext cx="1112519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Editing the file using your favorite text editor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956A6C0-2678-4871-B0F2-DFDF8DE0BCA1}"/>
                </a:ext>
              </a:extLst>
            </p:cNvPr>
            <p:cNvSpPr/>
            <p:nvPr/>
          </p:nvSpPr>
          <p:spPr>
            <a:xfrm>
              <a:off x="8877564" y="1133987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00CE20-D8AD-4BF9-BB30-8FE90D2AE234}"/>
              </a:ext>
            </a:extLst>
          </p:cNvPr>
          <p:cNvGrpSpPr/>
          <p:nvPr/>
        </p:nvGrpSpPr>
        <p:grpSpPr>
          <a:xfrm>
            <a:off x="9086902" y="770338"/>
            <a:ext cx="1404885" cy="888143"/>
            <a:chOff x="9086902" y="770338"/>
            <a:chExt cx="1404885" cy="8881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DB2A45-1A04-496C-A23C-71CF9AC71BBC}"/>
                </a:ext>
              </a:extLst>
            </p:cNvPr>
            <p:cNvSpPr/>
            <p:nvPr/>
          </p:nvSpPr>
          <p:spPr>
            <a:xfrm>
              <a:off x="9086902" y="770338"/>
              <a:ext cx="1186181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Save + Commit + Push to your repo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C8DA4F1-018C-4E09-9B3F-B4ECAA493817}"/>
                </a:ext>
              </a:extLst>
            </p:cNvPr>
            <p:cNvSpPr/>
            <p:nvPr/>
          </p:nvSpPr>
          <p:spPr>
            <a:xfrm>
              <a:off x="1024907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F3F690B-8735-4BC1-A136-F42EB14E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77" y="2358892"/>
            <a:ext cx="6331352" cy="40284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FE9EB4-DA11-43BC-AC42-36919C6428B6}"/>
              </a:ext>
            </a:extLst>
          </p:cNvPr>
          <p:cNvSpPr/>
          <p:nvPr/>
        </p:nvSpPr>
        <p:spPr>
          <a:xfrm>
            <a:off x="7472587" y="4247909"/>
            <a:ext cx="1486218" cy="659757"/>
          </a:xfrm>
          <a:prstGeom prst="rect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084613-EFC5-4718-A311-A89A64CF3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946" y="1915883"/>
            <a:ext cx="8241697" cy="46207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C3E5A4-D81A-4102-BF42-82D3E4C4EA7B}"/>
              </a:ext>
            </a:extLst>
          </p:cNvPr>
          <p:cNvSpPr/>
          <p:nvPr/>
        </p:nvSpPr>
        <p:spPr>
          <a:xfrm>
            <a:off x="1419828" y="2730175"/>
            <a:ext cx="4676172" cy="335666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96AC4-AB76-43A6-A2CF-47F68592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3" y="2090547"/>
            <a:ext cx="6808812" cy="45206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51845D-AE67-420E-A2B4-971610CDB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3" y="1940766"/>
            <a:ext cx="10660284" cy="449676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FCA078-121A-426A-B3C4-66AAFDAB05F0}"/>
              </a:ext>
            </a:extLst>
          </p:cNvPr>
          <p:cNvGrpSpPr/>
          <p:nvPr/>
        </p:nvGrpSpPr>
        <p:grpSpPr>
          <a:xfrm>
            <a:off x="248647" y="487352"/>
            <a:ext cx="2107347" cy="1685489"/>
            <a:chOff x="256831" y="559870"/>
            <a:chExt cx="2107347" cy="168548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93B062-3A3B-43A3-8224-2436D039E39B}"/>
                </a:ext>
              </a:extLst>
            </p:cNvPr>
            <p:cNvSpPr/>
            <p:nvPr/>
          </p:nvSpPr>
          <p:spPr>
            <a:xfrm>
              <a:off x="256831" y="559870"/>
              <a:ext cx="1856449" cy="1685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1.) Find an issue that others have raised and propose a fix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2.) Find out an issue ourselves and propose a fix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8F82C526-4B3D-454D-BB93-8AC357146310}"/>
                </a:ext>
              </a:extLst>
            </p:cNvPr>
            <p:cNvSpPr/>
            <p:nvPr/>
          </p:nvSpPr>
          <p:spPr>
            <a:xfrm>
              <a:off x="2121462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E1ECC0-78A6-4BB3-BCD5-2AC8BED78FF8}"/>
              </a:ext>
            </a:extLst>
          </p:cNvPr>
          <p:cNvGrpSpPr/>
          <p:nvPr/>
        </p:nvGrpSpPr>
        <p:grpSpPr>
          <a:xfrm>
            <a:off x="2362172" y="789486"/>
            <a:ext cx="1258724" cy="888143"/>
            <a:chOff x="2372360" y="831625"/>
            <a:chExt cx="1258724" cy="88814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A01713-317D-4DCB-B24A-DA83A65A67EE}"/>
                </a:ext>
              </a:extLst>
            </p:cNvPr>
            <p:cNvSpPr/>
            <p:nvPr/>
          </p:nvSpPr>
          <p:spPr>
            <a:xfrm>
              <a:off x="2372360" y="831625"/>
              <a:ext cx="960120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Forking the repo in your repository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27667DA1-697D-4574-95B3-9D37EC369C90}"/>
                </a:ext>
              </a:extLst>
            </p:cNvPr>
            <p:cNvSpPr/>
            <p:nvPr/>
          </p:nvSpPr>
          <p:spPr>
            <a:xfrm>
              <a:off x="3388368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DB7E29-DFD1-4DED-963F-BBB7FCBBC941}"/>
              </a:ext>
            </a:extLst>
          </p:cNvPr>
          <p:cNvGrpSpPr/>
          <p:nvPr/>
        </p:nvGrpSpPr>
        <p:grpSpPr>
          <a:xfrm>
            <a:off x="3677405" y="903714"/>
            <a:ext cx="1071498" cy="717120"/>
            <a:chOff x="3677405" y="903714"/>
            <a:chExt cx="1071498" cy="71712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9D1C76-2885-4C67-B5E9-66E50BEA2B7F}"/>
                </a:ext>
              </a:extLst>
            </p:cNvPr>
            <p:cNvSpPr/>
            <p:nvPr/>
          </p:nvSpPr>
          <p:spPr>
            <a:xfrm>
              <a:off x="3677405" y="903714"/>
              <a:ext cx="822960" cy="717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Create a new branch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3E5FBAB9-B28B-4151-92CC-707B82987829}"/>
                </a:ext>
              </a:extLst>
            </p:cNvPr>
            <p:cNvSpPr/>
            <p:nvPr/>
          </p:nvSpPr>
          <p:spPr>
            <a:xfrm>
              <a:off x="4506187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96E138-732D-4A55-97B3-E2240E265205}"/>
              </a:ext>
            </a:extLst>
          </p:cNvPr>
          <p:cNvSpPr txBox="1"/>
          <p:nvPr/>
        </p:nvSpPr>
        <p:spPr>
          <a:xfrm>
            <a:off x="2105096" y="3285761"/>
            <a:ext cx="7151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terminal.</a:t>
            </a:r>
          </a:p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clone &lt;</a:t>
            </a:r>
            <a:r>
              <a:rPr lang="en-US" sz="28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which you just copied&gt;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483EAF-431E-45A9-8F86-FA036CBE2091}"/>
              </a:ext>
            </a:extLst>
          </p:cNvPr>
          <p:cNvSpPr txBox="1"/>
          <p:nvPr/>
        </p:nvSpPr>
        <p:spPr>
          <a:xfrm>
            <a:off x="2125753" y="4338129"/>
            <a:ext cx="8909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commit -a  -m &lt;reasonable commit message&gt;</a:t>
            </a:r>
          </a:p>
          <a:p>
            <a:r>
              <a:rPr lang="en-US" sz="28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push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D52D066-470E-4E74-BA3C-6B9A7DFB2891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67B1A8C-C993-466D-8968-28DD42D0D78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A80DCB-2F03-4A28-9516-FD302ED8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9CA6BE-05C4-4108-A908-C9898D5C1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4C511C-A218-4176-BFED-F1684D6DC690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2724DB-E199-402E-A9B7-915C1B26CB1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85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39" grpId="0"/>
      <p:bldP spid="39" grpId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0B508-BB12-4C36-98AB-2897D4FA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A45BB-1EEF-435E-AA3A-0348595F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1" y="2486484"/>
            <a:ext cx="9493738" cy="23305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E091D-1DC9-49D1-B415-24E4C6475A90}"/>
              </a:ext>
            </a:extLst>
          </p:cNvPr>
          <p:cNvGrpSpPr/>
          <p:nvPr/>
        </p:nvGrpSpPr>
        <p:grpSpPr>
          <a:xfrm>
            <a:off x="2426305" y="2172842"/>
            <a:ext cx="6451260" cy="3975084"/>
            <a:chOff x="1618211" y="1580967"/>
            <a:chExt cx="7891379" cy="49119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23DCED-05AE-485E-B8C1-F0BC6AC86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53"/>
            <a:stretch/>
          </p:blipFill>
          <p:spPr>
            <a:xfrm>
              <a:off x="1618211" y="1580967"/>
              <a:ext cx="7891379" cy="491190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069491-121F-4245-84CA-E977904D391E}"/>
                </a:ext>
              </a:extLst>
            </p:cNvPr>
            <p:cNvSpPr/>
            <p:nvPr/>
          </p:nvSpPr>
          <p:spPr>
            <a:xfrm>
              <a:off x="2673752" y="4594285"/>
              <a:ext cx="4120587" cy="429128"/>
            </a:xfrm>
            <a:prstGeom prst="rect">
              <a:avLst/>
            </a:prstGeom>
            <a:noFill/>
            <a:ln w="571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21BAD8C-8C87-4BC1-9DFC-C92BBA77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6" y="2075002"/>
            <a:ext cx="6981806" cy="4076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E2D4EA-4021-4BC9-A36B-18D7E68D41C5}"/>
              </a:ext>
            </a:extLst>
          </p:cNvPr>
          <p:cNvSpPr/>
          <p:nvPr/>
        </p:nvSpPr>
        <p:spPr>
          <a:xfrm>
            <a:off x="10508153" y="789488"/>
            <a:ext cx="883918" cy="888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File a Pull Request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876728-54A0-478F-97E8-52167A07DD8E}"/>
              </a:ext>
            </a:extLst>
          </p:cNvPr>
          <p:cNvGrpSpPr/>
          <p:nvPr/>
        </p:nvGrpSpPr>
        <p:grpSpPr>
          <a:xfrm>
            <a:off x="4748903" y="827423"/>
            <a:ext cx="1431548" cy="821397"/>
            <a:chOff x="4763513" y="864996"/>
            <a:chExt cx="1431548" cy="8213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C839ED-6A13-468E-94B4-6ACAECDDB585}"/>
                </a:ext>
              </a:extLst>
            </p:cNvPr>
            <p:cNvSpPr/>
            <p:nvPr/>
          </p:nvSpPr>
          <p:spPr>
            <a:xfrm>
              <a:off x="4763513" y="864996"/>
              <a:ext cx="1168400" cy="82139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Clone the repo on your local system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20AD239-54FD-4F23-A5FF-B5F9B0EEF620}"/>
                </a:ext>
              </a:extLst>
            </p:cNvPr>
            <p:cNvSpPr/>
            <p:nvPr/>
          </p:nvSpPr>
          <p:spPr>
            <a:xfrm>
              <a:off x="5952345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0B641-D873-4D86-9B19-67F2E1403E94}"/>
              </a:ext>
            </a:extLst>
          </p:cNvPr>
          <p:cNvGrpSpPr/>
          <p:nvPr/>
        </p:nvGrpSpPr>
        <p:grpSpPr>
          <a:xfrm>
            <a:off x="6286406" y="710075"/>
            <a:ext cx="1410601" cy="1131237"/>
            <a:chOff x="6286406" y="710075"/>
            <a:chExt cx="1410601" cy="113123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FB4B7FA-FD61-44C5-BB22-4BD98EA3D7ED}"/>
                </a:ext>
              </a:extLst>
            </p:cNvPr>
            <p:cNvSpPr/>
            <p:nvPr/>
          </p:nvSpPr>
          <p:spPr>
            <a:xfrm>
              <a:off x="6286406" y="710075"/>
              <a:ext cx="1186181" cy="1131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Locating the file which needs fixing in your forked repo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C8390D1-AEF0-48E2-B022-E3B3F36884C4}"/>
                </a:ext>
              </a:extLst>
            </p:cNvPr>
            <p:cNvSpPr/>
            <p:nvPr/>
          </p:nvSpPr>
          <p:spPr>
            <a:xfrm>
              <a:off x="745429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D7AFC9-5B64-4A45-BC37-7790D08DB45F}"/>
              </a:ext>
            </a:extLst>
          </p:cNvPr>
          <p:cNvGrpSpPr/>
          <p:nvPr/>
        </p:nvGrpSpPr>
        <p:grpSpPr>
          <a:xfrm>
            <a:off x="7723485" y="789487"/>
            <a:ext cx="1396795" cy="888143"/>
            <a:chOff x="7723485" y="789487"/>
            <a:chExt cx="1396795" cy="8881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BF9896-6337-4446-89D0-5028EB370D86}"/>
                </a:ext>
              </a:extLst>
            </p:cNvPr>
            <p:cNvSpPr/>
            <p:nvPr/>
          </p:nvSpPr>
          <p:spPr>
            <a:xfrm>
              <a:off x="7723485" y="789487"/>
              <a:ext cx="1112519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Editing the file using your favorite text editor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84ED02C8-28C6-4018-8FAA-5C577511B915}"/>
                </a:ext>
              </a:extLst>
            </p:cNvPr>
            <p:cNvSpPr/>
            <p:nvPr/>
          </p:nvSpPr>
          <p:spPr>
            <a:xfrm>
              <a:off x="8877564" y="1133987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647EBD-B2C7-418D-A99F-5C66B03774FC}"/>
              </a:ext>
            </a:extLst>
          </p:cNvPr>
          <p:cNvGrpSpPr/>
          <p:nvPr/>
        </p:nvGrpSpPr>
        <p:grpSpPr>
          <a:xfrm>
            <a:off x="9086902" y="770338"/>
            <a:ext cx="1404885" cy="888143"/>
            <a:chOff x="9086902" y="770338"/>
            <a:chExt cx="1404885" cy="88814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A14CF0-CDFE-4B68-B9FE-78315127A32E}"/>
                </a:ext>
              </a:extLst>
            </p:cNvPr>
            <p:cNvSpPr/>
            <p:nvPr/>
          </p:nvSpPr>
          <p:spPr>
            <a:xfrm>
              <a:off x="9086902" y="770338"/>
              <a:ext cx="1186181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Save + Commit + Push to your repo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C967CE4-5826-4034-A11C-6293AA45425D}"/>
                </a:ext>
              </a:extLst>
            </p:cNvPr>
            <p:cNvSpPr/>
            <p:nvPr/>
          </p:nvSpPr>
          <p:spPr>
            <a:xfrm>
              <a:off x="10249071" y="1102973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8C7F5B-1983-4BC1-A034-18576E8FC5ED}"/>
              </a:ext>
            </a:extLst>
          </p:cNvPr>
          <p:cNvGrpSpPr/>
          <p:nvPr/>
        </p:nvGrpSpPr>
        <p:grpSpPr>
          <a:xfrm>
            <a:off x="248647" y="487352"/>
            <a:ext cx="2107347" cy="1685489"/>
            <a:chOff x="256831" y="559870"/>
            <a:chExt cx="2107347" cy="168548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516586-111C-4DF6-B27E-C6AB8A6D186E}"/>
                </a:ext>
              </a:extLst>
            </p:cNvPr>
            <p:cNvSpPr/>
            <p:nvPr/>
          </p:nvSpPr>
          <p:spPr>
            <a:xfrm>
              <a:off x="256831" y="559870"/>
              <a:ext cx="1856449" cy="1685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1.) Find an issue that others have raised and propose a fix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2.) Find out an issue ourselves and propose a fix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D32C26B-EF83-40B5-B4D4-C5CA3B42D24D}"/>
                </a:ext>
              </a:extLst>
            </p:cNvPr>
            <p:cNvSpPr/>
            <p:nvPr/>
          </p:nvSpPr>
          <p:spPr>
            <a:xfrm>
              <a:off x="2121462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AE7C5C-811C-43C1-B4F1-7D49C5CC15AA}"/>
              </a:ext>
            </a:extLst>
          </p:cNvPr>
          <p:cNvGrpSpPr/>
          <p:nvPr/>
        </p:nvGrpSpPr>
        <p:grpSpPr>
          <a:xfrm>
            <a:off x="2362172" y="789486"/>
            <a:ext cx="1258724" cy="888143"/>
            <a:chOff x="2372360" y="831625"/>
            <a:chExt cx="1258724" cy="88814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A92E87-7218-4830-B2F2-5A6C12D0A7A1}"/>
                </a:ext>
              </a:extLst>
            </p:cNvPr>
            <p:cNvSpPr/>
            <p:nvPr/>
          </p:nvSpPr>
          <p:spPr>
            <a:xfrm>
              <a:off x="2372360" y="831625"/>
              <a:ext cx="960120" cy="8881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Forking the repo in your repository</a:t>
              </a:r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A9DCE366-4C3B-4937-82FD-BF61CD8D9AB9}"/>
                </a:ext>
              </a:extLst>
            </p:cNvPr>
            <p:cNvSpPr/>
            <p:nvPr/>
          </p:nvSpPr>
          <p:spPr>
            <a:xfrm>
              <a:off x="3388368" y="1137920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2A10D2-35FD-46FD-AC8A-055DC487577D}"/>
              </a:ext>
            </a:extLst>
          </p:cNvPr>
          <p:cNvGrpSpPr/>
          <p:nvPr/>
        </p:nvGrpSpPr>
        <p:grpSpPr>
          <a:xfrm>
            <a:off x="3677405" y="903714"/>
            <a:ext cx="1071498" cy="717120"/>
            <a:chOff x="3677405" y="903714"/>
            <a:chExt cx="1071498" cy="7171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842F40-B6A3-488A-95F3-98204CC09F3B}"/>
                </a:ext>
              </a:extLst>
            </p:cNvPr>
            <p:cNvSpPr/>
            <p:nvPr/>
          </p:nvSpPr>
          <p:spPr>
            <a:xfrm>
              <a:off x="3677405" y="903714"/>
              <a:ext cx="822960" cy="717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Create a new branch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FBEAC10-FEAC-47B8-B14E-7B4C000557C7}"/>
                </a:ext>
              </a:extLst>
            </p:cNvPr>
            <p:cNvSpPr/>
            <p:nvPr/>
          </p:nvSpPr>
          <p:spPr>
            <a:xfrm>
              <a:off x="4506187" y="1128049"/>
              <a:ext cx="242716" cy="17272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6BEDB15-FD40-4F03-AD91-30FD7CCC8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95" y="2509228"/>
            <a:ext cx="10695008" cy="142699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AB72D74-99EE-4DDF-A469-B7983E9FC119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A29A2F-406B-4B69-B5DE-D1C909B3D091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6E9408C-1F19-491B-85FE-247256BBB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F777287-9465-4FC0-BFE7-52390AB86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C505A5-4041-4FC6-A749-98C8E894CAAF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9EBA1A-C2DA-4DC6-B388-5823C0D6CBB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4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FCFC-0629-466F-94DC-9CAA3E6A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BONUS :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ALSO EDIT IN COLAB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A5B59-1DEC-4E84-9350-59EF6DCC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FEFA0-22A6-456B-8819-B8F67646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93" y="1430636"/>
            <a:ext cx="9615384" cy="45082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76E226-F9E1-4E81-AC4A-8439336EBC4D}"/>
              </a:ext>
            </a:extLst>
          </p:cNvPr>
          <p:cNvSpPr/>
          <p:nvPr/>
        </p:nvSpPr>
        <p:spPr>
          <a:xfrm>
            <a:off x="3629320" y="1690688"/>
            <a:ext cx="1979628" cy="600025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A8B3CB-4DB5-465A-854F-CC2DF4AD931C}"/>
              </a:ext>
            </a:extLst>
          </p:cNvPr>
          <p:cNvGrpSpPr/>
          <p:nvPr/>
        </p:nvGrpSpPr>
        <p:grpSpPr>
          <a:xfrm>
            <a:off x="1044593" y="1406233"/>
            <a:ext cx="9615384" cy="4508251"/>
            <a:chOff x="1044593" y="1406233"/>
            <a:chExt cx="9615384" cy="45082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10AD0A-5E5E-40E4-840E-F72B5156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593" y="1406233"/>
              <a:ext cx="9615384" cy="450825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1D0EAF-846A-4789-A222-788A4A7DAF69}"/>
                </a:ext>
              </a:extLst>
            </p:cNvPr>
            <p:cNvSpPr/>
            <p:nvPr/>
          </p:nvSpPr>
          <p:spPr>
            <a:xfrm>
              <a:off x="3629320" y="1666285"/>
              <a:ext cx="1979628" cy="600025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1F61D09-E918-4C1D-A4FC-DC346CD3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62" y="1406233"/>
            <a:ext cx="8902044" cy="4884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1C56F-D93C-4F08-810B-2AD255DC7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83" y="1477386"/>
            <a:ext cx="9334005" cy="50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1221-369D-4E69-839C-259F2D22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YOUR FIRST </a:t>
            </a:r>
            <a:r>
              <a:rPr lang="en-US" sz="3200" b="1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CONTRIBUTION NEED NOT BE A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8DA8-4745-44BE-A21E-C31C1F3E7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467"/>
            <a:ext cx="10515600" cy="327881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raise an issue . </a:t>
            </a:r>
            <a:r>
              <a:rPr lang="en-US" sz="24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Someone may benefit from your issue.</a:t>
            </a:r>
          </a:p>
          <a:p>
            <a:pPr marL="0" indent="0">
              <a:buNone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others answers by upvoting them. </a:t>
            </a:r>
            <a:r>
              <a:rPr lang="en-US" sz="2400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 more visibility to better answers.</a:t>
            </a:r>
          </a:p>
          <a:p>
            <a:pPr marL="0" indent="0">
              <a:buNone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 links to relevant forums/discussions which may help an existing issue.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D0898-DBF8-4ACA-81BA-444C7196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3C88C3-569F-4FDC-9DDC-4FFEED62D732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635E70-6022-478F-9B57-67643A041E8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F1B539-179E-443A-AE0D-0E9361AE4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0A6A35-BF9B-4504-B517-3971D68E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34A597-83B0-4991-990A-058D3ACFC4C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DE558B-1C32-4C02-A988-C93186646D0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834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EBEB-3684-4EBA-A378-7960BE04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FLOW 2.0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1EB4D-3BDD-401E-B9CE-6A88B85A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988177-56AB-4FC2-9AD6-F7C7AE668138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A308E6-0433-4BB8-BEA2-CBA523CE3022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18B41C-1F57-4DD9-9664-F2CD767B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F451EA-8CD8-495A-A9BA-652A2B48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4C0319-97F6-49E6-A654-8787C01B0FE5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307615-EE8E-45D2-9862-47D1022A784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3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5BD9-67AE-4DD5-AA06-2A2DB6355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170" y="2457391"/>
            <a:ext cx="4729338" cy="1943218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Field Guide To</a:t>
            </a:r>
            <a:b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 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32D8E-753E-4A23-A686-7F9F9A707844}"/>
              </a:ext>
            </a:extLst>
          </p:cNvPr>
          <p:cNvSpPr txBox="1"/>
          <p:nvPr/>
        </p:nvSpPr>
        <p:spPr>
          <a:xfrm>
            <a:off x="7027098" y="4795897"/>
            <a:ext cx="4687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Srishti Yadav</a:t>
            </a:r>
          </a:p>
          <a:p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Vancouver Open Source Software Event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Microsoft, Vancouver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November 28, 2019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7C559-6A89-45C2-B320-90530C73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2" y="1344742"/>
            <a:ext cx="6093823" cy="50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27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32AB-E6C0-4051-90B9-F7AF3F38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BUILDING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4660C7-6B7E-48C1-A10B-1B847244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32" y="1608808"/>
            <a:ext cx="725525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7DE59-D7C2-4285-892D-21674AB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EEC058-4243-4E65-89E9-C3CDD181D53B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495184-5ECF-4882-B108-2254CB93A02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C73207-10C0-49D5-9C87-8FF04F48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2D994A-04C5-43A0-8373-E78A64E0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EC2EB1-A1CD-4E59-849C-BD2A05957D61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07ED6-F257-4438-931A-227DCB31A61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66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E2A1E-52AB-4433-8F8E-AF0C60C8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0B27BC-7970-4F63-A83E-6169A2D7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13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IN TENSORFLOW 2.0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1.)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integrated as a part of core TF API.</a:t>
            </a:r>
            <a:b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recommended high level API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4430A-D770-4BD0-8270-8954F013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48" y="2651632"/>
            <a:ext cx="8560252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368CB-D4FF-465C-BCC7-5C7FFFCF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47" y="4445498"/>
            <a:ext cx="8560253" cy="120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592E09-267B-416A-9BB6-199CC2728756}"/>
              </a:ext>
            </a:extLst>
          </p:cNvPr>
          <p:cNvSpPr txBox="1"/>
          <p:nvPr/>
        </p:nvSpPr>
        <p:spPr>
          <a:xfrm>
            <a:off x="1894226" y="4106944"/>
            <a:ext cx="2710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simply write: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6FFE0-4348-4E15-8660-F52EB88D1EBA}"/>
              </a:ext>
            </a:extLst>
          </p:cNvPr>
          <p:cNvSpPr txBox="1"/>
          <p:nvPr/>
        </p:nvSpPr>
        <p:spPr>
          <a:xfrm>
            <a:off x="1894226" y="2218820"/>
            <a:ext cx="3337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no more need to write: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5519C1-AEF3-49D0-B4C0-09BA544ACC59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C766AB-B8EF-45F7-9E3B-0D5B981B1984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415B00-57E5-4210-BD19-FCC17EE7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6241B3-ED14-47D5-BD12-1DA529909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B69FD2-EF1B-4FE7-AF23-45A7E47DB775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F367D-C5B3-4A34-B2BF-6925069DE90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31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0DED7-121F-41A1-87BF-5627864D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1B33F-74A3-4448-A41F-868A8441580F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609C9E-9DD8-4A34-9446-5E78CBC92447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1C4AC0-0F2E-4DDA-BBF7-920BB0613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3AA4B-3E3A-4CC0-B558-17AB71DD9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354C6-3F01-417D-BD96-CF93B9B851B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D73E45-D411-4BC7-8B1A-A3A6CA184285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732FF8-D507-4A7C-AAB8-54F8526A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4" y="2651477"/>
            <a:ext cx="5105400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9529C-5E60-4D98-9E79-DA5411D23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936" y="2632427"/>
            <a:ext cx="4705350" cy="29146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B19FFD6-9BB1-4E37-8CA7-30F53BAA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3132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IN TENSORFLOW 2.0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2.) We no longer need Session()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7948E-01EE-4501-B278-1860A1AA6006}"/>
              </a:ext>
            </a:extLst>
          </p:cNvPr>
          <p:cNvSpPr txBox="1"/>
          <p:nvPr/>
        </p:nvSpPr>
        <p:spPr>
          <a:xfrm>
            <a:off x="3374796" y="1506022"/>
            <a:ext cx="405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308E7C-1867-40EB-BC95-47F20A16AE12}"/>
              </a:ext>
            </a:extLst>
          </p:cNvPr>
          <p:cNvSpPr/>
          <p:nvPr/>
        </p:nvSpPr>
        <p:spPr>
          <a:xfrm>
            <a:off x="1234911" y="3308808"/>
            <a:ext cx="2479250" cy="40535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AD31E9-713A-4539-B39C-B886C4254B0E}"/>
              </a:ext>
            </a:extLst>
          </p:cNvPr>
          <p:cNvSpPr/>
          <p:nvPr/>
        </p:nvSpPr>
        <p:spPr>
          <a:xfrm>
            <a:off x="906544" y="4722829"/>
            <a:ext cx="4391320" cy="725864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EE8FA-7772-4E0E-A294-C285664DF46C}"/>
              </a:ext>
            </a:extLst>
          </p:cNvPr>
          <p:cNvSpPr/>
          <p:nvPr/>
        </p:nvSpPr>
        <p:spPr>
          <a:xfrm>
            <a:off x="7502950" y="3297024"/>
            <a:ext cx="453273" cy="405353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2540B-F7D3-4D5B-B803-544DB7866ED1}"/>
              </a:ext>
            </a:extLst>
          </p:cNvPr>
          <p:cNvSpPr/>
          <p:nvPr/>
        </p:nvSpPr>
        <p:spPr>
          <a:xfrm>
            <a:off x="7192652" y="4302959"/>
            <a:ext cx="1536570" cy="269041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C57E2-A485-458F-B6DD-99E10880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noFill/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</a:t>
            </a:r>
            <a: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IN TENSORFLOW 2.0</a:t>
            </a:r>
            <a:b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3.) Ecosystem</a:t>
            </a:r>
            <a:b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CC1D-11E8-481B-AE3F-E47AB7BF9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700">
                <a:ea typeface="+mn-lt"/>
                <a:cs typeface="+mn-lt"/>
              </a:rPr>
              <a:t>TF is more than just TF Core i.e. there are a lot of parts to the ecosystem now</a:t>
            </a:r>
            <a:endParaRPr lang="en-US"/>
          </a:p>
          <a:p>
            <a:pPr marL="0" indent="0">
              <a:buNone/>
            </a:pPr>
            <a:endParaRPr lang="en-US" sz="17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 throughout TensorFlow ecosystem:</a:t>
            </a:r>
          </a:p>
          <a:p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instance, previously we had multiple ways to save models</a:t>
            </a:r>
          </a:p>
          <a:p>
            <a:pPr lvl="1"/>
            <a:r>
              <a:rPr lang="en-US" sz="17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Now it is standardized to something called `</a:t>
            </a:r>
            <a:r>
              <a:rPr lang="en-US" sz="1700" err="1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saved_models</a:t>
            </a:r>
            <a:r>
              <a:rPr lang="en-US" sz="17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`.</a:t>
            </a:r>
          </a:p>
        </p:txBody>
      </p:sp>
      <p:pic>
        <p:nvPicPr>
          <p:cNvPr id="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C6479E-6395-40E4-A747-8C7583DF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613978"/>
            <a:ext cx="6250769" cy="34691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4DD83-A928-45F2-A016-A1365462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ED33DF-45E9-42E0-BB17-C415E5A767B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0B8163-A275-4843-80E3-27E7E0FCB229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B1D00B-6809-4DDD-AE51-C1896CF0BC6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AC19F7-429F-4912-80BD-D6958E874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D61458-971A-45CB-B474-0368715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431384-F1EA-4F73-A8D2-FFDEFD1CC00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4D4A59-5E13-47BB-9D37-BEE12123A0B4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77DDF1-1001-4B28-BBDD-9E5BF463C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659" y="2205100"/>
            <a:ext cx="6468978" cy="24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4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9FACB-8E06-40DD-A0C2-50C26C0A3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6444"/>
            <a:ext cx="10515600" cy="36670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Eager executions are now default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In 2.0               is gone so other projects are more independent but still part of the ecosystem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77B24-DD22-489F-9AF8-121AB081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9E8A16-5016-4D64-B73A-135EC421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65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</a:t>
            </a:r>
            <a:r>
              <a:rPr lang="en-US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IN TENSORFLOW 2.0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4.) Duplication &amp; Faster Debugging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F3459-EE14-45DE-B1DA-24C23823466B}"/>
              </a:ext>
            </a:extLst>
          </p:cNvPr>
          <p:cNvGrpSpPr/>
          <p:nvPr/>
        </p:nvGrpSpPr>
        <p:grpSpPr>
          <a:xfrm>
            <a:off x="0" y="6311900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B5E7AC-1334-4B53-B658-2AD349A5FA7A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4E54AC-3FD4-4BF2-A52F-3BB95795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A5344D-A036-4A91-95FC-B95FA16DB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FCFF0-3C9A-4A33-8DBC-8E3055A08D8A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97B6DA-D5A4-4A63-A37F-1790F4EF651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6042F4-A776-4259-9DC9-9D4C26BAEC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6" t="17047" r="23022" b="9018"/>
          <a:stretch/>
        </p:blipFill>
        <p:spPr>
          <a:xfrm>
            <a:off x="1902133" y="4454369"/>
            <a:ext cx="801278" cy="429574"/>
          </a:xfrm>
          <a:prstGeom prst="rect">
            <a:avLst/>
          </a:prstGeom>
        </p:spPr>
      </p:pic>
      <p:pic>
        <p:nvPicPr>
          <p:cNvPr id="2" name="Picture 4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E5438C3-B4ED-4903-95F5-EAE7B2940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35" y="2727292"/>
            <a:ext cx="4169436" cy="15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C8CF-1EAC-4748-AE34-288FDD9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SOURCE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ALL ABOUT COMMUNTY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743B-C20C-4D11-8818-CD0E381F7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It improves a solution that community as a whole can benefit from (and believe in)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Open source code means you get full visibility of the code base. </a:t>
            </a:r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Open source software's code is often more secure because it's thoroughly reviewed and vetted by the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E7DF7-D465-44C8-A10B-EBD9E89F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B3A41F-75A6-4EBD-9A97-D35CD37B4448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04CAFB-A16A-4A3A-A0F6-065D32ED935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2FEC40-3BE1-4E3A-AFBC-DAE454DC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023A1A-AECA-449C-A411-E1F2E729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1C8407-665E-4047-81EF-8888D2369E0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DDBBFC-3CEB-4CBF-96E7-505BBA070D0F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5952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A29D7-2F0A-4735-B808-6F2DFFECF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WAS MY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7A88-8714-4B90-BD2C-5D54AA8C5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44EB0-BDAB-4B2A-A991-8509C69C0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2"/>
          <a:stretch/>
        </p:blipFill>
        <p:spPr>
          <a:xfrm>
            <a:off x="3345895" y="1170138"/>
            <a:ext cx="5264705" cy="319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69DD1-51E9-4716-AB37-506D987A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/>
          <a:stretch/>
        </p:blipFill>
        <p:spPr>
          <a:xfrm>
            <a:off x="3230088" y="4537075"/>
            <a:ext cx="5380512" cy="137799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52B9B5-4521-4530-9EDC-E61263ADAE17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B703DF-54AE-4465-92EB-AB616766D0A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7FF6E1-77E8-4E48-937A-A81BCF8D3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78DF3E-81C0-4F20-BAC5-CE033213D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ED4BCF-2F1D-4A05-8138-8D54F16CABE7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C42722-ECE4-44DD-AF0E-D6288D2F5C7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38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7809-0E50-4189-BE5D-1FC4EED2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CONTRIBUTION 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6D4AD-C634-41B4-90CF-EE7E4F00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2144A-D09C-46A9-B958-9CB5F71044AB}"/>
              </a:ext>
            </a:extLst>
          </p:cNvPr>
          <p:cNvGrpSpPr/>
          <p:nvPr/>
        </p:nvGrpSpPr>
        <p:grpSpPr>
          <a:xfrm>
            <a:off x="572623" y="1763531"/>
            <a:ext cx="3930555" cy="2117890"/>
            <a:chOff x="2292824" y="1803235"/>
            <a:chExt cx="6514844" cy="29188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33095D-F62D-43AD-B6FD-69348F2D8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2824" y="1803235"/>
              <a:ext cx="6514844" cy="29188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6C322B-4FAC-4367-AB48-92176E12188D}"/>
                </a:ext>
              </a:extLst>
            </p:cNvPr>
            <p:cNvSpPr/>
            <p:nvPr/>
          </p:nvSpPr>
          <p:spPr>
            <a:xfrm>
              <a:off x="2407798" y="3084393"/>
              <a:ext cx="6202802" cy="491319"/>
            </a:xfrm>
            <a:prstGeom prst="rect">
              <a:avLst/>
            </a:prstGeom>
            <a:noFill/>
            <a:ln w="3810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879DFF3-E216-45F0-8E98-3BDC8463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6" y="4096080"/>
            <a:ext cx="3930555" cy="19828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38CFE2-6ECB-4B7F-AF4C-1FA38A2B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26" y="2113757"/>
            <a:ext cx="5462374" cy="3382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34F37-783B-41BB-B906-C70772D1E823}"/>
              </a:ext>
            </a:extLst>
          </p:cNvPr>
          <p:cNvSpPr txBox="1"/>
          <p:nvPr/>
        </p:nvSpPr>
        <p:spPr>
          <a:xfrm>
            <a:off x="641989" y="1394199"/>
            <a:ext cx="223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Beginner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9872D-304B-4083-B32A-0C41A85F1280}"/>
              </a:ext>
            </a:extLst>
          </p:cNvPr>
          <p:cNvSpPr txBox="1"/>
          <p:nvPr/>
        </p:nvSpPr>
        <p:spPr>
          <a:xfrm>
            <a:off x="6353603" y="1638872"/>
            <a:ext cx="223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1A00-EF56-40CE-9BBD-3691766ACBBA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784447-019C-479A-8E50-ED737693FAF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3BFB024-5B71-4696-8F57-D254018C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6125AA-CA95-4FB8-8A8A-239E4162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369972-797A-4AD1-8BF3-AAFB04D6B89F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12C59-B610-4AFB-B041-A0C5280E08C8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044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8118-35EF-43F4-8C85-7DE4A31F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36481" cy="1097046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NEED YOUR HELP!</a:t>
            </a:r>
            <a:br>
              <a:rPr lang="en-US" sz="3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Disclaimer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It’s not a personal project. It’s a community initiative from Vancouver</a:t>
            </a: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F53E1-54A0-469E-B240-B0EAF8F70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81" y="1462172"/>
            <a:ext cx="11402375" cy="2406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 you contribute to Open Source?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 you have an Open Source project which you’re proud of?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Are you an organization involved in open source?</a:t>
            </a:r>
          </a:p>
          <a:p>
            <a:pPr marL="0" indent="0"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We welcome Pull Request (I recently started maintaining it) to: </a:t>
            </a:r>
          </a:p>
          <a:p>
            <a:pPr marL="0" indent="0" algn="ctr">
              <a:buNone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  <a:hlinkClick r:id="rId3"/>
              </a:rPr>
              <a:t>https://github.com/opensourcecities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A12B-A202-487C-A4EB-9F64CC4C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AFFCB-BD96-4FCA-91B2-BBBFDD5EC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47"/>
          <a:stretch/>
        </p:blipFill>
        <p:spPr>
          <a:xfrm>
            <a:off x="354197" y="3903676"/>
            <a:ext cx="4790086" cy="1443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9C63B7-2C05-4B14-928C-47C448F7E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8258" r="36065" b="9141"/>
          <a:stretch/>
        </p:blipFill>
        <p:spPr>
          <a:xfrm>
            <a:off x="5483184" y="3800391"/>
            <a:ext cx="5870616" cy="172192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836378-71B5-4931-BA73-EAAEF99BCE3F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7F9FB4-5251-43EF-A6FE-6CCB276FE87D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8D9101-7BFF-4335-B8E4-DDE372D8D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C3AE814-4D57-4057-AE95-01AA4193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9F1B00-5A5D-4C97-BAD3-A554AFC2C22C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81F71-7A5C-4B62-B3B9-EFC2FBA50E3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5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F272-D438-4DCB-BB7D-28F3DED6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B538-2463-4D7C-8F92-EA2889E8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4739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LinkedIn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https://www.linkedin.com/in/srishti-yadav/ </a:t>
            </a:r>
          </a:p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Twitter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https://twitter.com/_srishtiyadav </a:t>
            </a:r>
          </a:p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srishtiy@sfu.ca</a:t>
            </a:r>
          </a:p>
          <a:p>
            <a:r>
              <a:rPr lang="en-US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for opensource cities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https://github.com/opensourcecities</a:t>
            </a:r>
            <a:r>
              <a: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C21E-481C-4708-95FA-4984E6C7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0AB859-13EF-45D0-B4E2-8A3752F3C6C6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6A5899-1392-4F3B-8AC2-5F6E78E7E93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A18AE7-DF94-4F0B-9B34-9BCF57D76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58B35F-3483-4010-A31A-E6E2C0CB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6FE31-F6A2-4DA6-83EB-E21CF9785761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780F7F-A833-4334-BC24-D12352C2146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68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4479-F95D-4EEF-85B8-96B8E11D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630" y="136525"/>
            <a:ext cx="7263552" cy="95567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ABFECE6-30D5-4472-B13A-5D12D31C6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8" y="718894"/>
            <a:ext cx="3094816" cy="41227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91F00-78E3-4122-8E53-21D9B75C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D9842D-303C-4464-9352-425DA1D3849D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B66F6-7D21-45D5-B71F-DF4D84DEAD5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756D4F-5227-4306-AF35-882D0622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CA87EB-8D16-4A40-8F89-164640A6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D112BF-0B4E-4DA2-93D4-70AA5B3DA9C5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2834B7-A199-4168-8211-538C300BAD75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947D8B-9FB9-4FCA-87D8-205686A069B7}"/>
              </a:ext>
            </a:extLst>
          </p:cNvPr>
          <p:cNvSpPr txBox="1"/>
          <p:nvPr/>
        </p:nvSpPr>
        <p:spPr>
          <a:xfrm>
            <a:off x="3831630" y="1232598"/>
            <a:ext cx="7864035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Graduate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Researcher at Simon Fraser University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Develops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vision algorithm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low power processing units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Comes from a background in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Engineering, later switched to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Computer Science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Organizer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Women in Machine Learning workshop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(NeurIPS’19).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Organizer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US" sz="1600" b="1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Women in Computer Vision workshop</a:t>
            </a:r>
            <a:r>
              <a:rPr lang="en-US" sz="1600" dirty="0"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(CVPR’20)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Organizer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developer community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meetups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Vancouver.</a:t>
            </a: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6FCF7-5A48-4433-AD80-8CAA75181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46" y="4972583"/>
            <a:ext cx="508112" cy="508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E1ACA1-338E-4725-A57C-7888915B1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5" y="5067686"/>
            <a:ext cx="537887" cy="338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D4426-B79E-401E-A31F-4120AD25F0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5" y="5067686"/>
            <a:ext cx="593216" cy="3387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F93DAE-723D-4557-B1C1-3AE7655E4C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69" y="5057269"/>
            <a:ext cx="751119" cy="3387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9A7B20-D5C1-4ABC-A3B1-FA7B07AE77C6}"/>
              </a:ext>
            </a:extLst>
          </p:cNvPr>
          <p:cNvSpPr txBox="1"/>
          <p:nvPr/>
        </p:nvSpPr>
        <p:spPr>
          <a:xfrm>
            <a:off x="1684311" y="5891480"/>
            <a:ext cx="10036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Belief</a:t>
            </a:r>
            <a:r>
              <a:rPr lang="en-US" sz="16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 Open Source used in research (read ‘academia’) should be reproducible.</a:t>
            </a:r>
          </a:p>
        </p:txBody>
      </p:sp>
    </p:spTree>
    <p:extLst>
      <p:ext uri="{BB962C8B-B14F-4D97-AF65-F5344CB8AC3E}">
        <p14:creationId xmlns:p14="http://schemas.microsoft.com/office/powerpoint/2010/main" val="325942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70E97-2F17-4192-83DF-39AE7006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04E690-8A3F-44EB-BA80-967F0E16581D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FBEDB8-6CFE-4087-93FD-394EF0428892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65361D-B9D8-41D8-ABD6-DE310619C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5AB83F-8885-428C-876A-43EE1718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B9D3B9-1C85-4052-A89B-64270B3F949F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2A5F46-CE76-41A4-8840-DB003FFA83CA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12180C3-87D5-4316-BB0B-F2FA5C30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54" y="2376432"/>
            <a:ext cx="10682526" cy="210513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F49BA0-40BA-4A58-971A-6C735D26E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29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STORY: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HOW I ENTERED OPEN SOURCE?</a:t>
            </a:r>
            <a:endParaRPr lang="en-US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8096D-2493-4CF7-BE65-FD21B401F168}"/>
              </a:ext>
            </a:extLst>
          </p:cNvPr>
          <p:cNvSpPr txBox="1"/>
          <p:nvPr/>
        </p:nvSpPr>
        <p:spPr>
          <a:xfrm>
            <a:off x="2928394" y="5400573"/>
            <a:ext cx="4514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 was Open 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66A5B0-0B2F-4C5E-85A1-156D7BA1FE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3" b="55123"/>
          <a:stretch/>
        </p:blipFill>
        <p:spPr>
          <a:xfrm>
            <a:off x="2538822" y="1391465"/>
            <a:ext cx="6694789" cy="38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61F9-C7C9-407E-BA8C-2657B993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0C703A-F132-4E92-8AE7-5CA3E07E49C1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3577C4-6AA6-473E-9CF2-1A42A37A5494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BD92A-DFB3-468D-B6A7-04ECF489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1E9BD6-94B6-48F6-B044-F086EE5D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785C7-9BFB-4C79-8ECC-EF913F3FA58D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758885-AD4A-4B94-8C25-8C5F3E8A71EC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57F82FF-ED8D-4E13-A517-630F68884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958"/>
          <a:stretch/>
        </p:blipFill>
        <p:spPr>
          <a:xfrm>
            <a:off x="2340558" y="1853211"/>
            <a:ext cx="7641642" cy="422538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A2A7F81-D94C-426D-917B-B481C460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75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 STORY: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HOW I ENTERED OPEN SOURCE?</a:t>
            </a:r>
            <a:b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BFA54F-20E4-43A1-AB6B-AD01B0CE279B}"/>
              </a:ext>
            </a:extLst>
          </p:cNvPr>
          <p:cNvSpPr txBox="1"/>
          <p:nvPr/>
        </p:nvSpPr>
        <p:spPr>
          <a:xfrm>
            <a:off x="4773881" y="920645"/>
            <a:ext cx="207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one day..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7904E1-8C9F-4BC6-A444-340056210EBE}"/>
              </a:ext>
            </a:extLst>
          </p:cNvPr>
          <p:cNvGrpSpPr/>
          <p:nvPr/>
        </p:nvGrpSpPr>
        <p:grpSpPr>
          <a:xfrm>
            <a:off x="544954" y="1269285"/>
            <a:ext cx="10808846" cy="4908265"/>
            <a:chOff x="544954" y="1269285"/>
            <a:chExt cx="10808846" cy="490826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4C408E8-3131-4082-8F91-6F221BAB82DE}"/>
                </a:ext>
              </a:extLst>
            </p:cNvPr>
            <p:cNvGrpSpPr/>
            <p:nvPr/>
          </p:nvGrpSpPr>
          <p:grpSpPr>
            <a:xfrm>
              <a:off x="5168876" y="1269285"/>
              <a:ext cx="6184924" cy="4908265"/>
              <a:chOff x="4325168" y="1259932"/>
              <a:chExt cx="6184924" cy="490826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E3B6D93-132A-4466-93A0-8F5434ABD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3043" y="5160763"/>
                <a:ext cx="4877049" cy="100743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0F989A-4AD4-4798-AF64-FBB8A8AA5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5168" y="1259932"/>
                <a:ext cx="6184924" cy="3985493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C15801-B3E6-47F5-8C4F-580D1F6C6326}"/>
                </a:ext>
              </a:extLst>
            </p:cNvPr>
            <p:cNvSpPr txBox="1"/>
            <p:nvPr/>
          </p:nvSpPr>
          <p:spPr>
            <a:xfrm>
              <a:off x="544954" y="2061702"/>
              <a:ext cx="3657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 I really wish, either there were more women in open source in Vancouver or thy should promote themselves more.”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6CA394-4D53-4046-9BE7-8C0C27B80175}"/>
              </a:ext>
            </a:extLst>
          </p:cNvPr>
          <p:cNvSpPr/>
          <p:nvPr/>
        </p:nvSpPr>
        <p:spPr>
          <a:xfrm>
            <a:off x="6239907" y="2661866"/>
            <a:ext cx="4877049" cy="490767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E992-C3EF-4EFE-B46A-EB7113FF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15" y="234347"/>
            <a:ext cx="10515600" cy="69324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WHY TENSORFLOW ?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0E0E-A090-44C2-9ED5-089A8E1C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ED33DF-45E9-42E0-BB17-C415E5A767B8}" type="slidenum">
              <a:rPr lang="en-US" smtClean="0"/>
              <a:t>6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0A2231-3FC1-420F-8615-67B52E26E428}"/>
              </a:ext>
            </a:extLst>
          </p:cNvPr>
          <p:cNvGrpSpPr/>
          <p:nvPr/>
        </p:nvGrpSpPr>
        <p:grpSpPr>
          <a:xfrm>
            <a:off x="2490860" y="1615652"/>
            <a:ext cx="6967910" cy="4417991"/>
            <a:chOff x="2094753" y="1503301"/>
            <a:chExt cx="6967910" cy="441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BBBF3C-366A-4E39-9519-9AE42FCF4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890" y="1503301"/>
              <a:ext cx="3169670" cy="92545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6324CB-1D03-4B53-A49B-EEA09719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654" y="2359323"/>
              <a:ext cx="2030009" cy="8050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C136860-F924-45CB-AB7F-C52C5597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122" y="4441183"/>
              <a:ext cx="2631305" cy="148010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1C78FE-8AA9-4774-A6E1-A651A2780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38" b="9435"/>
            <a:stretch/>
          </p:blipFill>
          <p:spPr>
            <a:xfrm>
              <a:off x="6581445" y="3513127"/>
              <a:ext cx="2185976" cy="9403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26520FD-3BFA-42F2-B0AE-B5427070F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2752" y="3732189"/>
              <a:ext cx="1982141" cy="7875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50791C-8FA0-4B17-85F8-9D0717135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1854" y="2493098"/>
              <a:ext cx="1489839" cy="159358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21B2658-29B3-48CC-A076-601DC1ED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4753" y="2412660"/>
              <a:ext cx="2527291" cy="92545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DA8217-3B86-45C4-AAF8-4BC190DA94EC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C8A644C-D34C-4085-9431-27F0329730B8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32661-017F-4E9B-A49C-33382CF8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7491979-8BCD-4554-A921-041806A7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F6F412-71C1-49AB-9B18-0C18137C6952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868602F-7698-4B16-9623-FBA8A2A16987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B0DD83-042A-44E0-BA10-3D288F5AE076}"/>
              </a:ext>
            </a:extLst>
          </p:cNvPr>
          <p:cNvSpPr txBox="1"/>
          <p:nvPr/>
        </p:nvSpPr>
        <p:spPr>
          <a:xfrm>
            <a:off x="2530422" y="920190"/>
            <a:ext cx="706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I work with it and hence comfortable with the language.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Reason for choice can be simple!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8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CBEE84-CFA1-49C4-8C39-5A3F1B65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39" y="1442201"/>
            <a:ext cx="7901517" cy="428657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1D8E72A-BEB0-435F-B4E0-F47373F28D9F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EA7627-DFB7-42A8-A93E-488AA9F939D3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33AF05-F1B4-41E1-94BC-79C4F7A8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548BDC-2173-4821-A27E-A8DB9701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876AB5-DEDA-45C1-9131-DBC18C44EC53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CF3033-7064-49DB-9F0B-74312A5A4EB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6546535B-119D-4294-9B6F-DFE6A3DD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1" y="201297"/>
            <a:ext cx="10515600" cy="996324"/>
          </a:xfrm>
        </p:spPr>
        <p:txBody>
          <a:bodyPr/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TENSORFLOW: 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 STARTED IN LATE 2015</a:t>
            </a:r>
          </a:p>
        </p:txBody>
      </p:sp>
    </p:spTree>
    <p:extLst>
      <p:ext uri="{BB962C8B-B14F-4D97-AF65-F5344CB8AC3E}">
        <p14:creationId xmlns:p14="http://schemas.microsoft.com/office/powerpoint/2010/main" val="250922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876F4-57DA-454D-BD49-C77A169E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667C6C-ED4B-448F-A93C-6C38D3087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5" y="2690068"/>
            <a:ext cx="5533539" cy="3570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0364BC-194F-4450-83AA-6238CC21C31E}"/>
              </a:ext>
            </a:extLst>
          </p:cNvPr>
          <p:cNvSpPr txBox="1"/>
          <p:nvPr/>
        </p:nvSpPr>
        <p:spPr>
          <a:xfrm>
            <a:off x="324915" y="5823711"/>
            <a:ext cx="139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Credits: </a:t>
            </a:r>
            <a:r>
              <a:rPr lang="en-US" sz="1200" err="1"/>
              <a:t>Soygema</a:t>
            </a:r>
            <a:r>
              <a:rPr lang="en-US" sz="1200"/>
              <a:t>, </a:t>
            </a:r>
          </a:p>
          <a:p>
            <a:r>
              <a:rPr lang="en-US" sz="1200" err="1"/>
              <a:t>GoogleAI</a:t>
            </a:r>
            <a:endParaRPr lang="en-US" sz="12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8C4DC5-23F7-4A82-A6D2-602280AC6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42" y="3268864"/>
            <a:ext cx="2150693" cy="7875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3D5774-1517-4E4A-B921-D81ECD8D9408}"/>
              </a:ext>
            </a:extLst>
          </p:cNvPr>
          <p:cNvSpPr txBox="1"/>
          <p:nvPr/>
        </p:nvSpPr>
        <p:spPr>
          <a:xfrm>
            <a:off x="115884" y="1668427"/>
            <a:ext cx="702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TF is an open-source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 for numerical computation and large scale machine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97DE6A-2CED-4529-BAA3-258123966DB4}"/>
              </a:ext>
            </a:extLst>
          </p:cNvPr>
          <p:cNvSpPr txBox="1"/>
          <p:nvPr/>
        </p:nvSpPr>
        <p:spPr>
          <a:xfrm>
            <a:off x="8739235" y="3094101"/>
            <a:ext cx="3019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provides a convenient </a:t>
            </a:r>
            <a:r>
              <a:rPr lang="en-US" sz="2000" b="1"/>
              <a:t>front-end</a:t>
            </a:r>
            <a:r>
              <a:rPr lang="en-US" sz="2000"/>
              <a:t> API for building applications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6F09A7-601D-40D2-B11F-614BA79C9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02" y="4762726"/>
            <a:ext cx="994499" cy="662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6BC0C0-B2BD-46A6-87CE-C2156D8FD5F7}"/>
              </a:ext>
            </a:extLst>
          </p:cNvPr>
          <p:cNvSpPr txBox="1"/>
          <p:nvPr/>
        </p:nvSpPr>
        <p:spPr>
          <a:xfrm>
            <a:off x="8807940" y="4586395"/>
            <a:ext cx="2500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executes</a:t>
            </a:r>
            <a:r>
              <a:rPr lang="en-US" sz="2000"/>
              <a:t> those applications in high-performance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3F5ACF-331C-45E4-A23D-A122F3090282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F7BB8A-A002-43AB-B427-94EA8EF32835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822C8C1-0B3B-42A2-A041-037C4C24F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330CCE2-8046-4008-96B5-E769902CB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E2872A-0363-49D6-88CA-8673E4666CA0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AFA0F8-9585-46EE-9BBC-C3031D37B1DE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4A5BAB1A-C53A-4FB8-8124-0C53A9D9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11" y="201297"/>
            <a:ext cx="10515600" cy="99632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</a:t>
            </a:r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TENSORFLOW AND HOW IT WORKS?</a:t>
            </a:r>
            <a:b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https://www.tensorflow.org/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65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FD87-4BC7-4A48-A6E6-DCB2675B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rgbClr val="FF93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START ?</a:t>
            </a:r>
            <a:b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easiest part: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https://github.com/tensorflow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7F02D-CC98-48D1-9894-8F474D71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D33DF-45E9-42E0-BB17-C415E5A767B8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FDAAA7-548A-46E1-ABDB-F5F33E6B2D86}"/>
              </a:ext>
            </a:extLst>
          </p:cNvPr>
          <p:cNvGrpSpPr/>
          <p:nvPr/>
        </p:nvGrpSpPr>
        <p:grpSpPr>
          <a:xfrm>
            <a:off x="0" y="6309942"/>
            <a:ext cx="12192000" cy="546100"/>
            <a:chOff x="0" y="6309942"/>
            <a:chExt cx="12192000" cy="546100"/>
          </a:xfrm>
          <a:solidFill>
            <a:srgbClr val="FF9300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52D687-0E9B-4F82-A79A-028848EF7F0E}"/>
                </a:ext>
              </a:extLst>
            </p:cNvPr>
            <p:cNvSpPr/>
            <p:nvPr/>
          </p:nvSpPr>
          <p:spPr>
            <a:xfrm>
              <a:off x="0" y="6309942"/>
              <a:ext cx="12192000" cy="546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            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8D7620-CC3F-4EA7-8FE1-D89FF458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97" y="6452279"/>
              <a:ext cx="381514" cy="30978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96C7CA-FDB8-4E1F-909B-60EA9C36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56" y="6394014"/>
              <a:ext cx="381515" cy="38151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CF864C-D111-4EFF-BAD9-AB774D218389}"/>
                </a:ext>
              </a:extLst>
            </p:cNvPr>
            <p:cNvSpPr txBox="1"/>
            <p:nvPr/>
          </p:nvSpPr>
          <p:spPr>
            <a:xfrm>
              <a:off x="10249071" y="6415495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srishti-yadav</a:t>
              </a:r>
              <a:endPara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8BCA52-4628-40D5-88C8-0DCD0BE14F9A}"/>
                </a:ext>
              </a:extLst>
            </p:cNvPr>
            <p:cNvSpPr txBox="1"/>
            <p:nvPr/>
          </p:nvSpPr>
          <p:spPr>
            <a:xfrm>
              <a:off x="838200" y="6408203"/>
              <a:ext cx="169222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@_</a:t>
              </a:r>
              <a:r>
                <a:rPr lang="en-US" sz="160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srishtiyadav</a:t>
              </a:r>
              <a:endPara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A811903-711A-469B-95D0-817F7BAD4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600" y="1937564"/>
            <a:ext cx="10204370" cy="378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5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B43FA7B97564A9B945964E93B81E4" ma:contentTypeVersion="2" ma:contentTypeDescription="Create a new document." ma:contentTypeScope="" ma:versionID="6748d3b0c1a9404b32888699bb0679ae">
  <xsd:schema xmlns:xsd="http://www.w3.org/2001/XMLSchema" xmlns:xs="http://www.w3.org/2001/XMLSchema" xmlns:p="http://schemas.microsoft.com/office/2006/metadata/properties" xmlns:ns3="3a4b57ef-f03e-42f5-9f74-f07fccdadbfc" targetNamespace="http://schemas.microsoft.com/office/2006/metadata/properties" ma:root="true" ma:fieldsID="cc4292ca28830f19cf27fcb777f0a52a" ns3:_="">
    <xsd:import namespace="3a4b57ef-f03e-42f5-9f74-f07fccdadb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b57ef-f03e-42f5-9f74-f07fccdad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8D75C1-C219-474E-AFC5-884030944489}">
  <ds:schemaRefs>
    <ds:schemaRef ds:uri="3a4b57ef-f03e-42f5-9f74-f07fccdadb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2F1F63-83F1-45A2-9E62-F7455609B339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3a4b57ef-f03e-42f5-9f74-f07fccdadbfc"/>
  </ds:schemaRefs>
</ds:datastoreItem>
</file>

<file path=customXml/itemProps3.xml><?xml version="1.0" encoding="utf-8"?>
<ds:datastoreItem xmlns:ds="http://schemas.openxmlformats.org/officeDocument/2006/customXml" ds:itemID="{74F46730-9031-4703-AFAD-A204107F04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984</Words>
  <Application>Microsoft Office PowerPoint</Application>
  <PresentationFormat>Widescreen</PresentationFormat>
  <Paragraphs>268</Paragraphs>
  <Slides>29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Open Sans</vt:lpstr>
      <vt:lpstr>Roboto</vt:lpstr>
      <vt:lpstr>Wingdings</vt:lpstr>
      <vt:lpstr>Office Theme</vt:lpstr>
      <vt:lpstr>NOTE TO VIEWER</vt:lpstr>
      <vt:lpstr>A Field Guide To TensorFlow Contribution</vt:lpstr>
      <vt:lpstr>ABOUT ME</vt:lpstr>
      <vt:lpstr>MY STORY: HOW I ENTERED OPEN SOURCE?</vt:lpstr>
      <vt:lpstr>MY STORY: HOW I ENTERED OPEN SOURCE? </vt:lpstr>
      <vt:lpstr> BUT WHY TENSORFLOW ? </vt:lpstr>
      <vt:lpstr>TENSORFLOW: IT ALL STARTED IN LATE 2015</vt:lpstr>
      <vt:lpstr>WHAT IS TENSORFLOW AND HOW IT WORKS? https://www.tensorflow.org/ </vt:lpstr>
      <vt:lpstr>WHERE TO START ? The easiest part: https://github.com/tensorflow  </vt:lpstr>
      <vt:lpstr>Gitter Chat Room</vt:lpstr>
      <vt:lpstr>LET’S CHECKOUT SOME OF THE CONTRIBUTIONS</vt:lpstr>
      <vt:lpstr>HOW TO START CONTRIBUTING? Checkout contributor guidelines</vt:lpstr>
      <vt:lpstr>A TYPICAL WORKFLOW FOR YOUR FIRST PR</vt:lpstr>
      <vt:lpstr>PowerPoint Presentation</vt:lpstr>
      <vt:lpstr>PowerPoint Presentation</vt:lpstr>
      <vt:lpstr>PowerPoint Presentation</vt:lpstr>
      <vt:lpstr>BONUS : YOU CAN ALSO EDIT IN COLAB</vt:lpstr>
      <vt:lpstr>YOUR FIRST CONTRIBUTION NEED NOT BE A PULL REQUEST</vt:lpstr>
      <vt:lpstr>TENSORFLOW 2.0</vt:lpstr>
      <vt:lpstr>TENSORFLOW MODEL BUILDING API</vt:lpstr>
      <vt:lpstr>WHAT’S NEW IN TENSORFLOW 2.0  1.) Keras is integrated as a part of core TF API. It is recommended high level API </vt:lpstr>
      <vt:lpstr>WHAT’S NEW IN TENSORFLOW 2.0  2.) We no longer need Session() </vt:lpstr>
      <vt:lpstr>WHAT’S NEW IN TENSORFLOW 2.0  3.) Ecosystem </vt:lpstr>
      <vt:lpstr>WHAT’S NEW IN TENSORFLOW 2.0  4.) Duplication &amp; Faster Debugging </vt:lpstr>
      <vt:lpstr>OPEN SOURCE IS ALL ABOUT COMMUNTY</vt:lpstr>
      <vt:lpstr>THIS WAS MY STORY</vt:lpstr>
      <vt:lpstr>YOUR FIRST CONTRIBUTION ?</vt:lpstr>
      <vt:lpstr>WE NEED YOUR HELP! Disclaimer: It’s not a personal project. It’s a community initiative from Vancouver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Timers Guide to Contributing to  TensorFlow</dc:title>
  <dc:creator>Srishti Yadav</dc:creator>
  <cp:lastModifiedBy>Srishti Yadav</cp:lastModifiedBy>
  <cp:revision>7</cp:revision>
  <dcterms:created xsi:type="dcterms:W3CDTF">2019-11-24T23:06:36Z</dcterms:created>
  <dcterms:modified xsi:type="dcterms:W3CDTF">2019-12-01T21:32:36Z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0x010100720B43FA7B97564A9B945964E93B81E4</vt:lpwstr>
  </property>
</Properties>
</file>